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665" r:id="rId3"/>
    <p:sldId id="666" r:id="rId4"/>
    <p:sldId id="684" r:id="rId5"/>
    <p:sldId id="670" r:id="rId6"/>
    <p:sldId id="696" r:id="rId7"/>
    <p:sldId id="698" r:id="rId8"/>
    <p:sldId id="699" r:id="rId9"/>
    <p:sldId id="700" r:id="rId10"/>
    <p:sldId id="701" r:id="rId11"/>
    <p:sldId id="702" r:id="rId12"/>
    <p:sldId id="703" r:id="rId13"/>
    <p:sldId id="671" r:id="rId14"/>
    <p:sldId id="686" r:id="rId15"/>
    <p:sldId id="675" r:id="rId16"/>
    <p:sldId id="677" r:id="rId17"/>
    <p:sldId id="691" r:id="rId18"/>
    <p:sldId id="678" r:id="rId19"/>
    <p:sldId id="688" r:id="rId20"/>
    <p:sldId id="62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2C42D4-FE1E-4E08-97B8-16D7AF92E644}" v="9" dt="2022-10-05T15:38:32.4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Sewell" userId="c802df42025d5e1f" providerId="LiveId" clId="{002C42D4-FE1E-4E08-97B8-16D7AF92E644}"/>
    <pc:docChg chg="custSel addSld delSld modSld">
      <pc:chgData name="Rob Sewell" userId="c802df42025d5e1f" providerId="LiveId" clId="{002C42D4-FE1E-4E08-97B8-16D7AF92E644}" dt="2022-10-05T15:38:40.238" v="22" actId="2696"/>
      <pc:docMkLst>
        <pc:docMk/>
      </pc:docMkLst>
      <pc:sldChg chg="delSp modSp new mod">
        <pc:chgData name="Rob Sewell" userId="c802df42025d5e1f" providerId="LiveId" clId="{002C42D4-FE1E-4E08-97B8-16D7AF92E644}" dt="2022-10-05T15:35:06.334" v="4" actId="478"/>
        <pc:sldMkLst>
          <pc:docMk/>
          <pc:sldMk cId="1105271378" sldId="256"/>
        </pc:sldMkLst>
        <pc:spChg chg="mod">
          <ac:chgData name="Rob Sewell" userId="c802df42025d5e1f" providerId="LiveId" clId="{002C42D4-FE1E-4E08-97B8-16D7AF92E644}" dt="2022-10-05T15:34:59.837" v="3" actId="20577"/>
          <ac:spMkLst>
            <pc:docMk/>
            <pc:sldMk cId="1105271378" sldId="256"/>
            <ac:spMk id="2" creationId="{2D008A50-4335-F36E-AF38-2CB5C45C22E5}"/>
          </ac:spMkLst>
        </pc:spChg>
        <pc:spChg chg="del">
          <ac:chgData name="Rob Sewell" userId="c802df42025d5e1f" providerId="LiveId" clId="{002C42D4-FE1E-4E08-97B8-16D7AF92E644}" dt="2022-10-05T15:35:06.334" v="4" actId="478"/>
          <ac:spMkLst>
            <pc:docMk/>
            <pc:sldMk cId="1105271378" sldId="256"/>
            <ac:spMk id="3" creationId="{85BD4EBB-539A-7789-FC9D-1606BC4EE3DF}"/>
          </ac:spMkLst>
        </pc:spChg>
      </pc:sldChg>
      <pc:sldChg chg="add del">
        <pc:chgData name="Rob Sewell" userId="c802df42025d5e1f" providerId="LiveId" clId="{002C42D4-FE1E-4E08-97B8-16D7AF92E644}" dt="2022-10-05T15:38:40.238" v="22" actId="2696"/>
        <pc:sldMkLst>
          <pc:docMk/>
          <pc:sldMk cId="1309406463" sldId="282"/>
        </pc:sldMkLst>
      </pc:sldChg>
      <pc:sldChg chg="add">
        <pc:chgData name="Rob Sewell" userId="c802df42025d5e1f" providerId="LiveId" clId="{002C42D4-FE1E-4E08-97B8-16D7AF92E644}" dt="2022-10-05T15:38:32.475" v="21"/>
        <pc:sldMkLst>
          <pc:docMk/>
          <pc:sldMk cId="2201695551" sldId="622"/>
        </pc:sldMkLst>
      </pc:sldChg>
      <pc:sldChg chg="addSp modSp">
        <pc:chgData name="Rob Sewell" userId="c802df42025d5e1f" providerId="LiveId" clId="{002C42D4-FE1E-4E08-97B8-16D7AF92E644}" dt="2022-10-05T15:36:08.445" v="9"/>
        <pc:sldMkLst>
          <pc:docMk/>
          <pc:sldMk cId="50257884" sldId="665"/>
        </pc:sldMkLst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3" creationId="{A10C6701-DFB3-5D1F-C55A-BA5C0E374D42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4" creationId="{A6593013-08FC-E282-2861-3A891D8A5D0C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5" creationId="{DC5447CC-6D1E-154B-1008-4A3983AC4D22}"/>
          </ac:picMkLst>
        </pc:picChg>
        <pc:picChg chg="add mod">
          <ac:chgData name="Rob Sewell" userId="c802df42025d5e1f" providerId="LiveId" clId="{002C42D4-FE1E-4E08-97B8-16D7AF92E644}" dt="2022-10-05T15:36:08.445" v="9"/>
          <ac:picMkLst>
            <pc:docMk/>
            <pc:sldMk cId="50257884" sldId="665"/>
            <ac:picMk id="7" creationId="{12B94635-F273-42E4-7AAF-D31339A6F09F}"/>
          </ac:picMkLst>
        </pc:picChg>
      </pc:sldChg>
      <pc:sldChg chg="add">
        <pc:chgData name="Rob Sewell" userId="c802df42025d5e1f" providerId="LiveId" clId="{002C42D4-FE1E-4E08-97B8-16D7AF92E644}" dt="2022-10-05T15:35:38.040" v="5"/>
        <pc:sldMkLst>
          <pc:docMk/>
          <pc:sldMk cId="4181272693" sldId="666"/>
        </pc:sldMkLst>
      </pc:sldChg>
      <pc:sldChg chg="add del">
        <pc:chgData name="Rob Sewell" userId="c802df42025d5e1f" providerId="LiveId" clId="{002C42D4-FE1E-4E08-97B8-16D7AF92E644}" dt="2022-10-05T15:35:50.732" v="7"/>
        <pc:sldMkLst>
          <pc:docMk/>
          <pc:sldMk cId="1790806899" sldId="667"/>
        </pc:sldMkLst>
      </pc:sldChg>
      <pc:sldChg chg="add">
        <pc:chgData name="Rob Sewell" userId="c802df42025d5e1f" providerId="LiveId" clId="{002C42D4-FE1E-4E08-97B8-16D7AF92E644}" dt="2022-10-05T15:35:56.527" v="8"/>
        <pc:sldMkLst>
          <pc:docMk/>
          <pc:sldMk cId="1346630225" sldId="670"/>
        </pc:sldMkLst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3084502616" sldId="671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3084502616" sldId="671"/>
            <ac:spMk id="47" creationId="{B0792D4F-247E-46FE-85FC-881DEFA41D94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3084502616" sldId="671"/>
            <ac:spMk id="48" creationId="{FA3CD3A3-D3C1-4567-BEC0-3A50E9A3A630}"/>
          </ac:spMkLst>
        </pc:spChg>
        <pc:cxnChg chg="del">
          <ac:chgData name="Rob Sewell" userId="c802df42025d5e1f" providerId="LiveId" clId="{002C42D4-FE1E-4E08-97B8-16D7AF92E644}" dt="2022-10-05T15:38:14.198" v="17"/>
          <ac:cxnSpMkLst>
            <pc:docMk/>
            <pc:sldMk cId="3084502616" sldId="671"/>
            <ac:cxnSpMk id="54" creationId="{B56D13EF-D431-4D0F-BFFC-1B5A686FF9BD}"/>
          </ac:cxnSpMkLst>
        </pc:cxn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2527088789" sldId="675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2527088789" sldId="675"/>
            <ac:spMk id="59" creationId="{04812C46-200A-4DEB-A05E-3ED6C68C2387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2527088789" sldId="675"/>
            <ac:spMk id="61" creationId="{A783CD55-1776-4C75-9A8F-D1179C0C7B48}"/>
          </ac:spMkLst>
        </pc:sp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2224124395" sldId="677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2224124395" sldId="677"/>
            <ac:spMk id="73" creationId="{870A1295-61BC-4214-AA3E-D396673024D0}"/>
          </ac:spMkLst>
        </pc:spChg>
        <pc:grpChg chg="del">
          <ac:chgData name="Rob Sewell" userId="c802df42025d5e1f" providerId="LiveId" clId="{002C42D4-FE1E-4E08-97B8-16D7AF92E644}" dt="2022-10-05T15:38:14.198" v="17"/>
          <ac:grpSpMkLst>
            <pc:docMk/>
            <pc:sldMk cId="2224124395" sldId="677"/>
            <ac:grpSpMk id="75" creationId="{0B139475-2B26-4CA9-9413-DE741E49F7BB}"/>
          </ac:grpSpMkLst>
        </pc:grp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2493242452" sldId="678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2493242452" sldId="678"/>
            <ac:spMk id="73" creationId="{665DBBEF-238B-476B-96AB-8AAC3224ECEA}"/>
          </ac:spMkLst>
        </pc:spChg>
        <pc:spChg chg="del">
          <ac:chgData name="Rob Sewell" userId="c802df42025d5e1f" providerId="LiveId" clId="{002C42D4-FE1E-4E08-97B8-16D7AF92E644}" dt="2022-10-05T15:38:32.475" v="21"/>
          <ac:spMkLst>
            <pc:docMk/>
            <pc:sldMk cId="2493242452" sldId="678"/>
            <ac:spMk id="75" creationId="{3FCFB1DE-0B7E-48CC-BA90-B2AB0889F9D6}"/>
          </ac:spMkLst>
        </pc:spChg>
      </pc:sldChg>
      <pc:sldChg chg="delSp add setBg delDesignElem">
        <pc:chgData name="Rob Sewell" userId="c802df42025d5e1f" providerId="LiveId" clId="{002C42D4-FE1E-4E08-97B8-16D7AF92E644}" dt="2022-10-05T15:36:59.197" v="11"/>
        <pc:sldMkLst>
          <pc:docMk/>
          <pc:sldMk cId="2301795144" sldId="684"/>
        </pc:sldMkLst>
        <pc:spChg chg="del">
          <ac:chgData name="Rob Sewell" userId="c802df42025d5e1f" providerId="LiveId" clId="{002C42D4-FE1E-4E08-97B8-16D7AF92E644}" dt="2022-10-05T15:36:59.197" v="11"/>
          <ac:spMkLst>
            <pc:docMk/>
            <pc:sldMk cId="2301795144" sldId="684"/>
            <ac:spMk id="28" creationId="{A2509F26-B5DC-4BA7-B476-4CB044237A2E}"/>
          </ac:spMkLst>
        </pc:spChg>
        <pc:spChg chg="del">
          <ac:chgData name="Rob Sewell" userId="c802df42025d5e1f" providerId="LiveId" clId="{002C42D4-FE1E-4E08-97B8-16D7AF92E644}" dt="2022-10-05T15:36:59.197" v="11"/>
          <ac:spMkLst>
            <pc:docMk/>
            <pc:sldMk cId="2301795144" sldId="684"/>
            <ac:spMk id="29" creationId="{DB103EB1-B135-4526-B883-33228FC27FF1}"/>
          </ac:spMkLst>
        </pc:spChg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1116372955" sldId="686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1116372955" sldId="686"/>
            <ac:spMk id="47" creationId="{B0792D4F-247E-46FE-85FC-881DEFA41D94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1116372955" sldId="686"/>
            <ac:spMk id="48" creationId="{FA3CD3A3-D3C1-4567-BEC0-3A50E9A3A630}"/>
          </ac:spMkLst>
        </pc:spChg>
        <pc:cxnChg chg="del">
          <ac:chgData name="Rob Sewell" userId="c802df42025d5e1f" providerId="LiveId" clId="{002C42D4-FE1E-4E08-97B8-16D7AF92E644}" dt="2022-10-05T15:38:14.198" v="17"/>
          <ac:cxnSpMkLst>
            <pc:docMk/>
            <pc:sldMk cId="1116372955" sldId="686"/>
            <ac:cxnSpMk id="54" creationId="{B56D13EF-D431-4D0F-BFFC-1B5A686FF9BD}"/>
          </ac:cxnSpMkLst>
        </pc:cxn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13783904" sldId="688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13783904" sldId="688"/>
            <ac:spMk id="73" creationId="{665DBBEF-238B-476B-96AB-8AAC3224ECEA}"/>
          </ac:spMkLst>
        </pc:spChg>
        <pc:spChg chg="del">
          <ac:chgData name="Rob Sewell" userId="c802df42025d5e1f" providerId="LiveId" clId="{002C42D4-FE1E-4E08-97B8-16D7AF92E644}" dt="2022-10-05T15:38:32.475" v="21"/>
          <ac:spMkLst>
            <pc:docMk/>
            <pc:sldMk cId="13783904" sldId="688"/>
            <ac:spMk id="75" creationId="{3FCFB1DE-0B7E-48CC-BA90-B2AB0889F9D6}"/>
          </ac:spMkLst>
        </pc:spChg>
      </pc:sldChg>
      <pc:sldChg chg="delSp add setBg delDesignElem">
        <pc:chgData name="Rob Sewell" userId="c802df42025d5e1f" providerId="LiveId" clId="{002C42D4-FE1E-4E08-97B8-16D7AF92E644}" dt="2022-10-05T15:38:32.475" v="21"/>
        <pc:sldMkLst>
          <pc:docMk/>
          <pc:sldMk cId="3340429067" sldId="691"/>
        </pc:sldMkLst>
        <pc:spChg chg="del">
          <ac:chgData name="Rob Sewell" userId="c802df42025d5e1f" providerId="LiveId" clId="{002C42D4-FE1E-4E08-97B8-16D7AF92E644}" dt="2022-10-05T15:38:32.475" v="21"/>
          <ac:spMkLst>
            <pc:docMk/>
            <pc:sldMk cId="3340429067" sldId="691"/>
            <ac:spMk id="11" creationId="{D4771268-CB57-404A-9271-370EB28F6090}"/>
          </ac:spMkLst>
        </pc:spChg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383879241" sldId="696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3786085356" sldId="698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3440742690" sldId="699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60266771" sldId="700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2941434309" sldId="701"/>
        </pc:sldMkLst>
      </pc:sldChg>
      <pc:sldChg chg="add">
        <pc:chgData name="Rob Sewell" userId="c802df42025d5e1f" providerId="LiveId" clId="{002C42D4-FE1E-4E08-97B8-16D7AF92E644}" dt="2022-10-05T15:38:14.198" v="17"/>
        <pc:sldMkLst>
          <pc:docMk/>
          <pc:sldMk cId="1166148133" sldId="702"/>
        </pc:sldMkLst>
      </pc:sldChg>
      <pc:sldChg chg="delSp add setBg delDesignElem">
        <pc:chgData name="Rob Sewell" userId="c802df42025d5e1f" providerId="LiveId" clId="{002C42D4-FE1E-4E08-97B8-16D7AF92E644}" dt="2022-10-05T15:38:14.198" v="17"/>
        <pc:sldMkLst>
          <pc:docMk/>
          <pc:sldMk cId="1212067352" sldId="703"/>
        </pc:sldMkLst>
        <pc:spChg chg="del">
          <ac:chgData name="Rob Sewell" userId="c802df42025d5e1f" providerId="LiveId" clId="{002C42D4-FE1E-4E08-97B8-16D7AF92E644}" dt="2022-10-05T15:38:14.198" v="17"/>
          <ac:spMkLst>
            <pc:docMk/>
            <pc:sldMk cId="1212067352" sldId="703"/>
            <ac:spMk id="11" creationId="{04812C46-200A-4DEB-A05E-3ED6C68C2387}"/>
          </ac:spMkLst>
        </pc:spChg>
        <pc:spChg chg="del">
          <ac:chgData name="Rob Sewell" userId="c802df42025d5e1f" providerId="LiveId" clId="{002C42D4-FE1E-4E08-97B8-16D7AF92E644}" dt="2022-10-05T15:38:14.198" v="17"/>
          <ac:spMkLst>
            <pc:docMk/>
            <pc:sldMk cId="1212067352" sldId="703"/>
            <ac:spMk id="12" creationId="{D1EA859B-E555-4109-94F3-6700E046E008}"/>
          </ac:spMkLst>
        </pc:spChg>
      </pc:sldChg>
    </pc:docChg>
  </pc:docChgLst>
  <pc:docChgLst>
    <pc:chgData name="Jess Pomfret" userId="20acbb136427dec8" providerId="LiveId" clId="{6BF5AE11-4ACE-4AFF-B34C-FB1B04125E18}"/>
    <pc:docChg chg="modSld sldOrd">
      <pc:chgData name="Jess Pomfret" userId="20acbb136427dec8" providerId="LiveId" clId="{6BF5AE11-4ACE-4AFF-B34C-FB1B04125E18}" dt="2022-10-06T13:13:35.071" v="8"/>
      <pc:docMkLst>
        <pc:docMk/>
      </pc:docMkLst>
      <pc:sldChg chg="ord">
        <pc:chgData name="Jess Pomfret" userId="20acbb136427dec8" providerId="LiveId" clId="{6BF5AE11-4ACE-4AFF-B34C-FB1B04125E18}" dt="2022-10-06T13:13:30.392" v="3"/>
        <pc:sldMkLst>
          <pc:docMk/>
          <pc:sldMk cId="2201695551" sldId="622"/>
        </pc:sldMkLst>
      </pc:sldChg>
      <pc:sldChg chg="mod modShow">
        <pc:chgData name="Jess Pomfret" userId="20acbb136427dec8" providerId="LiveId" clId="{6BF5AE11-4ACE-4AFF-B34C-FB1B04125E18}" dt="2022-10-06T13:12:58.941" v="2" actId="729"/>
        <pc:sldMkLst>
          <pc:docMk/>
          <pc:sldMk cId="50257884" sldId="665"/>
        </pc:sldMkLst>
      </pc:sldChg>
      <pc:sldChg chg="ord">
        <pc:chgData name="Jess Pomfret" userId="20acbb136427dec8" providerId="LiveId" clId="{6BF5AE11-4ACE-4AFF-B34C-FB1B04125E18}" dt="2022-10-06T13:13:33.834" v="7"/>
        <pc:sldMkLst>
          <pc:docMk/>
          <pc:sldMk cId="2493242452" sldId="678"/>
        </pc:sldMkLst>
      </pc:sldChg>
      <pc:sldChg chg="ord">
        <pc:chgData name="Jess Pomfret" userId="20acbb136427dec8" providerId="LiveId" clId="{6BF5AE11-4ACE-4AFF-B34C-FB1B04125E18}" dt="2022-10-06T13:13:35.071" v="8"/>
        <pc:sldMkLst>
          <pc:docMk/>
          <pc:sldMk cId="13783904" sldId="688"/>
        </pc:sldMkLst>
      </pc:sldChg>
      <pc:sldChg chg="ord">
        <pc:chgData name="Jess Pomfret" userId="20acbb136427dec8" providerId="LiveId" clId="{6BF5AE11-4ACE-4AFF-B34C-FB1B04125E18}" dt="2022-10-06T13:13:31.787" v="5"/>
        <pc:sldMkLst>
          <pc:docMk/>
          <pc:sldMk cId="3340429067" sldId="691"/>
        </pc:sldMkLst>
      </pc:sldChg>
    </pc:docChg>
  </pc:docChgLst>
</pc:chgInfo>
</file>

<file path=ppt/media/image1.jp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D1A51-76A4-4D89-9DDC-ED178C788CA4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94B90-BCD7-4B7E-8EF0-C5E2B41CF7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747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We are not a couple, we have our own </a:t>
            </a:r>
            <a:r>
              <a:rPr lang="en-GB" err="1"/>
              <a:t>wifes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28C267-B879-4266-89DC-B65C70E8CCE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309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Rob</a:t>
            </a:r>
          </a:p>
          <a:p>
            <a:endParaRPr lang="en-GB"/>
          </a:p>
          <a:p>
            <a:r>
              <a:rPr lang="en-GB"/>
              <a:t>Want the  same environment for everyone and both of us without issues under our control </a:t>
            </a:r>
          </a:p>
          <a:p>
            <a:endParaRPr lang="en-GB"/>
          </a:p>
          <a:p>
            <a:r>
              <a:rPr lang="en-GB"/>
              <a:t>- Having the same extensions for example – Jess had Git graph and Rob </a:t>
            </a:r>
            <a:r>
              <a:rPr lang="en-GB" err="1"/>
              <a:t>didnt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370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57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Run </a:t>
            </a:r>
            <a:r>
              <a:rPr lang="en-US" err="1"/>
              <a:t>VSCode</a:t>
            </a:r>
            <a:r>
              <a:rPr lang="en-US"/>
              <a:t> locally and connect to </a:t>
            </a:r>
            <a:endParaRPr lang="en-GB"/>
          </a:p>
          <a:p>
            <a:r>
              <a:rPr lang="en-US"/>
              <a:t>a docker container as a remote server</a:t>
            </a:r>
          </a:p>
          <a:p>
            <a:r>
              <a:rPr lang="en-US"/>
              <a:t>Setup the environment as code – then it can be used by anyone</a:t>
            </a:r>
          </a:p>
          <a:p>
            <a:r>
              <a:rPr lang="en-US"/>
              <a:t>Include vs extensions</a:t>
            </a:r>
          </a:p>
          <a:p>
            <a:endParaRPr lang="en-US"/>
          </a:p>
          <a:p>
            <a:r>
              <a:rPr lang="en-US"/>
              <a:t>Configuration as code</a:t>
            </a:r>
          </a:p>
          <a:p>
            <a:endParaRPr lang="en-US"/>
          </a:p>
          <a:p>
            <a:r>
              <a:rPr lang="en-US"/>
              <a:t>Mount source code folder into container</a:t>
            </a:r>
          </a:p>
          <a:p>
            <a:endParaRPr lang="en-US"/>
          </a:p>
          <a:p>
            <a:r>
              <a:rPr lang="en-US"/>
              <a:t>Can install things inside the container that you need – and not have to install on your desktop</a:t>
            </a:r>
          </a:p>
          <a:p>
            <a:endParaRPr lang="en-US"/>
          </a:p>
          <a:p>
            <a:r>
              <a:rPr lang="en-US"/>
              <a:t>We have options for how we setup dev container</a:t>
            </a:r>
          </a:p>
          <a:p>
            <a:pPr marL="171450" indent="-171450">
              <a:buFontTx/>
              <a:buChar char="-"/>
            </a:pPr>
            <a:r>
              <a:rPr lang="en-US"/>
              <a:t>Could use ‘post create command’ in </a:t>
            </a:r>
            <a:r>
              <a:rPr lang="en-US" err="1"/>
              <a:t>devcontainer.json</a:t>
            </a:r>
            <a:endParaRPr lang="en-US"/>
          </a:p>
          <a:p>
            <a:pPr marL="171450" indent="-171450">
              <a:buFontTx/>
              <a:buChar char="-"/>
            </a:pPr>
            <a:r>
              <a:rPr lang="en-US"/>
              <a:t>Or could bake it into the container image and build the </a:t>
            </a:r>
            <a:r>
              <a:rPr lang="en-US" err="1"/>
              <a:t>devcontainer</a:t>
            </a:r>
            <a:r>
              <a:rPr lang="en-US"/>
              <a:t> from that image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6216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Jess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Just add a </a:t>
            </a:r>
            <a:r>
              <a:rPr lang="en-US" sz="1200" err="1"/>
              <a:t>devcontainer.json</a:t>
            </a:r>
            <a:r>
              <a:rPr lang="en-US" sz="1200"/>
              <a:t> and set it up how you want your environment to be</a:t>
            </a:r>
          </a:p>
          <a:p>
            <a:endParaRPr lang="en-GB"/>
          </a:p>
          <a:p>
            <a:r>
              <a:rPr lang="en-GB"/>
              <a:t>Anybody that opens the repo in </a:t>
            </a:r>
            <a:r>
              <a:rPr lang="en-GB" err="1"/>
              <a:t>VsCode</a:t>
            </a:r>
            <a:r>
              <a:rPr lang="en-GB"/>
              <a:t> – it’ll see this </a:t>
            </a:r>
            <a:r>
              <a:rPr lang="en-GB" err="1"/>
              <a:t>devcontainer.json</a:t>
            </a:r>
            <a:r>
              <a:rPr lang="en-GB"/>
              <a:t> file and prompt you to open in container – we’ll point that out in the demo</a:t>
            </a:r>
          </a:p>
          <a:p>
            <a:endParaRPr lang="en-GB"/>
          </a:p>
          <a:p>
            <a:r>
              <a:rPr lang="en-GB"/>
              <a:t>Workspace folder – where it’ll end up</a:t>
            </a:r>
          </a:p>
          <a:p>
            <a:r>
              <a:rPr lang="en-GB"/>
              <a:t>Service – is where we want to go - ‘the service you want to work on’</a:t>
            </a:r>
          </a:p>
          <a:p>
            <a:r>
              <a:rPr lang="en-GB"/>
              <a:t>Extensions –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104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Rob - We are not animals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5177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r>
              <a:rPr lang="en-US"/>
              <a:t>Docker image tags</a:t>
            </a:r>
          </a:p>
          <a:p>
            <a:r>
              <a:rPr lang="en-US"/>
              <a:t>Then the </a:t>
            </a:r>
            <a:r>
              <a:rPr lang="en-US" err="1"/>
              <a:t>devcontainer</a:t>
            </a:r>
            <a:r>
              <a:rPr lang="en-US"/>
              <a:t> will notice the configurations changed and when we rebuild it’ll pull new images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4270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US"/>
              <a:t>On push paths – certain files that meant we wanted to rebuild container</a:t>
            </a:r>
          </a:p>
          <a:p>
            <a:r>
              <a:rPr lang="en-US" err="1"/>
              <a:t>Workflow_dispatch</a:t>
            </a:r>
            <a:r>
              <a:rPr lang="en-US"/>
              <a:t> – so we can run it manually</a:t>
            </a:r>
          </a:p>
          <a:p>
            <a:r>
              <a:rPr lang="en-US"/>
              <a:t>Bump version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628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Jess</a:t>
            </a:r>
          </a:p>
          <a:p>
            <a:endParaRPr lang="en-US"/>
          </a:p>
          <a:p>
            <a:r>
              <a:rPr lang="en-GB" err="1"/>
              <a:t>Github</a:t>
            </a:r>
            <a:r>
              <a:rPr lang="en-GB"/>
              <a:t> secrets – following best practices not to store credentials in our repo</a:t>
            </a:r>
          </a:p>
          <a:p>
            <a:r>
              <a:rPr lang="en-GB"/>
              <a:t>Build-push-action – pushes containers to docker repo</a:t>
            </a:r>
          </a:p>
          <a:p>
            <a:r>
              <a:rPr lang="en-GB"/>
              <a:t>Find &amp; replace – 2 steps – couldn’t be bothered with the regex</a:t>
            </a:r>
          </a:p>
          <a:p>
            <a:r>
              <a:rPr lang="en-GB"/>
              <a:t>Add &amp; commit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28C267-B879-4266-89DC-B65C70E8CCE2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4110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02B4-3551-4E97-ADE1-9F5465507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B4EB0-6E40-9FCF-25E9-ABA63D621C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0206C-E4D4-B451-132E-64DC81D4D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0D564-7099-EFF1-26D9-FD0C5A6F5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4578E-495F-31C4-0534-FDB8A465D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68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E610F-5E22-37C3-FBC8-D1A65958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FDE9F-1FDB-41D8-F966-4EC0D8440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77E1B-2AB0-64B6-50CB-C31DF9CA5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3DB03-7263-9648-FE62-05298E3D3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BB8C3-7CA4-C6AD-E9D7-3394E7085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400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D33903-9760-FD68-5392-459D7515B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287AA-B547-CFE5-2456-BF42357DA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B5A8F-AD8C-F834-6811-D4D0AC9BF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8FDC1-EACB-CD12-0D46-F94D01A43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A1351-C7CB-DF4D-13F4-53C7DDC8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638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4C2DC2A-7AD3-6F4B-9793-4D46F9B9B04A}"/>
              </a:ext>
            </a:extLst>
          </p:cNvPr>
          <p:cNvGrpSpPr/>
          <p:nvPr userDrawn="1"/>
        </p:nvGrpSpPr>
        <p:grpSpPr>
          <a:xfrm>
            <a:off x="6096000" y="243840"/>
            <a:ext cx="5852160" cy="6370320"/>
            <a:chOff x="4572000" y="182880"/>
            <a:chExt cx="4389120" cy="4777740"/>
          </a:xfrm>
          <a:solidFill>
            <a:schemeClr val="bg2">
              <a:lumMod val="95000"/>
            </a:schemeClr>
          </a:solidFill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15719CD6-287E-7D46-B37C-232F9862A08E}"/>
                </a:ext>
              </a:extLst>
            </p:cNvPr>
            <p:cNvSpPr/>
            <p:nvPr/>
          </p:nvSpPr>
          <p:spPr>
            <a:xfrm>
              <a:off x="4572000" y="182881"/>
              <a:ext cx="3762704" cy="4777739"/>
            </a:xfrm>
            <a:prstGeom prst="parallelogram">
              <a:avLst>
                <a:gd name="adj" fmla="val 2174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6866752-5609-3E49-AD8F-EEFDD00C0097}"/>
                </a:ext>
              </a:extLst>
            </p:cNvPr>
            <p:cNvSpPr/>
            <p:nvPr/>
          </p:nvSpPr>
          <p:spPr>
            <a:xfrm flipH="1">
              <a:off x="6318988" y="182880"/>
              <a:ext cx="2642132" cy="47777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71758-2E52-4942-A1B8-B4035CEF862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7785" y="514352"/>
            <a:ext cx="1924049" cy="19240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PLACE YOUR PHOTO HERE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3D2AFCB0-B95D-F84C-91FE-5AA4A5F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6" y="2674496"/>
            <a:ext cx="5445189" cy="596555"/>
          </a:xfrm>
          <a:prstGeom prst="rect">
            <a:avLst/>
          </a:prstGeom>
        </p:spPr>
        <p:txBody>
          <a:bodyPr/>
          <a:lstStyle>
            <a:lvl1pPr>
              <a:defRPr sz="4800" b="1" i="0"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4914BB13-04BF-404C-AA9E-28E69E1D6E2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9025" y="3407400"/>
            <a:ext cx="5436992" cy="103293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 i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242CE12-E6F8-964F-9232-CEBB0225A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7471" y="4798104"/>
            <a:ext cx="4868547" cy="142527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n-US" sz="2400" b="0" i="0" kern="1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/>
              <a:t>/</a:t>
            </a:r>
            <a:r>
              <a:rPr lang="en-US" dirty="0" err="1"/>
              <a:t>yourname</a:t>
            </a:r>
            <a:endParaRPr lang="en-US" dirty="0"/>
          </a:p>
          <a:p>
            <a:pPr lvl="0"/>
            <a:r>
              <a:rPr lang="en-US" dirty="0"/>
              <a:t>@</a:t>
            </a:r>
            <a:r>
              <a:rPr lang="en-US" dirty="0" err="1"/>
              <a:t>yourhandle</a:t>
            </a:r>
            <a:endParaRPr lang="en-US" dirty="0"/>
          </a:p>
          <a:p>
            <a:pPr lvl="0"/>
            <a:r>
              <a:rPr lang="en-US" dirty="0" err="1"/>
              <a:t>yourname</a:t>
            </a:r>
            <a:endParaRPr lang="en-US" dirty="0"/>
          </a:p>
        </p:txBody>
      </p:sp>
      <p:sp>
        <p:nvSpPr>
          <p:cNvPr id="61" name="Text Placeholder 6">
            <a:extLst>
              <a:ext uri="{FF2B5EF4-FFF2-40B4-BE49-F238E27FC236}">
                <a16:creationId xmlns:a16="http://schemas.microsoft.com/office/drawing/2014/main" id="{4C9BAD48-11ED-1C45-8E0B-00EE221E2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5" y="3667942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 dirty="0"/>
              <a:t>Click to edit Master</a:t>
            </a:r>
          </a:p>
        </p:txBody>
      </p:sp>
      <p:sp>
        <p:nvSpPr>
          <p:cNvPr id="62" name="Text Placeholder 6">
            <a:extLst>
              <a:ext uri="{FF2B5EF4-FFF2-40B4-BE49-F238E27FC236}">
                <a16:creationId xmlns:a16="http://schemas.microsoft.com/office/drawing/2014/main" id="{E3F1CDDB-E2E2-5E44-A257-9D44C51E2CC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5" y="780875"/>
            <a:ext cx="3998568" cy="2409140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lang="en-US" sz="3200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l" defTabSz="1219170" rtl="0" eaLnBrk="1" latinLnBrk="0" hangingPunct="1">
              <a:spcAft>
                <a:spcPts val="4267"/>
              </a:spcAft>
              <a:defRPr/>
            </a:pPr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1012886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9E1037-612E-25A9-5F2C-3CA3382A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" y="59267"/>
            <a:ext cx="12048067" cy="891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17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29F56-1497-DD08-3A54-DD6F63CA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43878-3152-A197-727D-244D74482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66417-996F-D8BB-6F69-765A41811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14E3C-4518-4DF2-8900-BD81D7621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0925F-2896-0CD8-FDF1-4A6B8191B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48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161B-CB92-DC5C-BD27-44F062E40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EF750-0365-84D9-94FD-346245E93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E7B97-5822-5C7A-B45E-76921CEB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D2491-A511-EDEA-5D43-E27B0226C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DF04C-3266-99D1-A656-93565B9C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79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16170-8AE3-771B-38D6-2C6C07984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D18A9-DF00-A1A1-B823-0990EB48F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E99CA1-8957-7D6B-478E-43CE44DF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4F806-9CE4-8BAA-FFAD-25B5C1F65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97749-F4F3-6284-7998-92EF4907A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9D0BE-E053-70F1-90AC-B53CB96B7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08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D674-064A-96D1-6B2C-4E2C7588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A9472-4C29-22BC-1EC8-6922CED9B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271FEF-9A99-AF9B-7EB1-7A4D5C3D1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DC96EE-66A0-A70C-15E3-FA21CC3572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1F8B0-42AA-20B3-A0A9-6DEA723C4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03CADD-78D8-72C5-29A3-35BEAC69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F1DF2-814B-E818-5D04-5DC177910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8516A-1711-BCDE-FD6F-4429BE946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73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F0520-90F8-038E-B31F-94F51C3E5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D657D-397B-6946-027E-340C5A0EB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AC33C-7DE7-FBF1-C0E5-8C055215F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B27478-F627-D65C-43BE-A8F44385A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75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4BE9F4-C309-B07C-8264-178C53ECF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53D43E-C22D-3E59-D86E-73382459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046B1C-4ABE-A67A-8104-F0768DE3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478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A98D-3D04-88DD-70A7-42BDE4390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2DCC1-B498-6876-600C-0DBA96C38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4BF8F-4D2D-73BD-BA8B-954D244F8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A2C53-127E-430B-6706-10712983A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90519-7E89-D72F-4283-664F732FC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5D028-1123-9F9C-10A9-A3676010C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3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B001-2DEB-096B-A43C-56E7A25F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B9108-9F12-DEFA-9157-D3F461C684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4669DF-3C11-31A6-9135-18AC1006F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B177-AB5B-639C-2EF3-5082B325B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589E5-4ADB-AC31-2752-57CE6CC6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BEB9F-F32F-25BF-E96C-D9B586900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32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3324E3-E41F-CA35-C1F6-AFA8D2C3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F15C-CD82-D0D5-BB0C-489ACC494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ED7AF-3256-DA69-67FC-E602944CC6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3DB69-40C1-4A41-9201-85703F90DCF6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CA5C7-452D-FAB0-3D81-DF4130E39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EF4E-94B3-5E6F-49D2-F670BA296D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0BDB2-EE75-410A-B0E9-C1F6EB4AC5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70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containers?utm_source=unsplash&amp;utm_medium=referral&amp;utm_content=creditCopyText" TargetMode="External"/><Relationship Id="rId4" Type="http://schemas.openxmlformats.org/officeDocument/2006/relationships/hyperlink" Target="https://unsplash.com/es/@jankolar?utm_source=unsplash&amp;utm_medium=referral&amp;utm_content=creditCopyTex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machines?utm_source=unsplash&amp;utm_medium=referral&amp;utm_content=creditCopyText" TargetMode="External"/><Relationship Id="rId4" Type="http://schemas.openxmlformats.org/officeDocument/2006/relationships/hyperlink" Target="https://unsplash.com/@marius?utm_source=unsplash&amp;utm_medium=referral&amp;utm_content=creditCopyTex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eric_welch?utm_source=unsplash&amp;utm_medium=referral&amp;utm_content=creditCopyText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scotland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beckyprest?utm_source=unsplash&amp;utm_medium=referral&amp;utm_content=creditCopyText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hyperlink" Target="https://productheartbeat.com/works-on-my-machine-2/" TargetMode="External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rtasmith?utm_source=unsplash&amp;utm_medium=referral&amp;utm_content=creditCopyText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imply-the-test.blogspot.com/2010/05/it-works-on-my-machine.html" TargetMode="External"/><Relationship Id="rId5" Type="http://schemas.openxmlformats.org/officeDocument/2006/relationships/image" Target="../media/image14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frankbusch?utm_source=unsplash&amp;utm_medium=referral&amp;utm_content=creditCopyTex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unsplash.com/s/photos/highland-cow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08A50-4335-F36E-AF38-2CB5C45C22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dirty="0">
                <a:solidFill>
                  <a:srgbClr val="111111"/>
                </a:solidFill>
                <a:effectLst/>
                <a:latin typeface="Arial" panose="020B0604020202020204" pitchFamily="34" charset="0"/>
              </a:rPr>
              <a:t>A deeper dive into dev containers for your project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527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D3AF2965-7C04-0BFC-B09E-170CA6A86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7949" y="7794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434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C76BA480-CC66-5151-2726-0A6180C9B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14460" y="10842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Samuel L Jackson - Say it!          Say &quot;It works on my machine&quot; one more time">
            <a:extLst>
              <a:ext uri="{FF2B5EF4-FFF2-40B4-BE49-F238E27FC236}">
                <a16:creationId xmlns:a16="http://schemas.microsoft.com/office/drawing/2014/main" id="{743E45C7-39EC-FE0C-59E8-D27386246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881063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148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C0487FB6-01D3-A3B0-0A5F-EEF85703F0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3248" y="910249"/>
            <a:ext cx="2205871" cy="821837"/>
          </a:xfrm>
        </p:spPr>
        <p:txBody>
          <a:bodyPr>
            <a:normAutofit/>
          </a:bodyPr>
          <a:lstStyle/>
          <a:p>
            <a:r>
              <a:rPr lang="fr-FR" sz="4000" dirty="0" err="1"/>
              <a:t>Identical</a:t>
            </a:r>
            <a:endParaRPr lang="en-GB" sz="4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5088" y="2517729"/>
            <a:ext cx="3822189" cy="28455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So that everyone is able to have the same experience and able to concentrate on developing rather than setting up.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8410A7-A8C6-A9A8-7BA4-75855F237407}"/>
              </a:ext>
            </a:extLst>
          </p:cNvPr>
          <p:cNvSpPr txBox="1"/>
          <p:nvPr/>
        </p:nvSpPr>
        <p:spPr>
          <a:xfrm>
            <a:off x="8229600" y="64886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Jan Antonin Kolar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067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312BF-8D4F-2B45-DEAC-FF655A8DB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557" y="422811"/>
            <a:ext cx="6980720" cy="481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02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62151-F16B-D1D4-8285-1849CB000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-1" b="-1986"/>
          <a:stretch/>
        </p:blipFill>
        <p:spPr>
          <a:xfrm>
            <a:off x="523188" y="320040"/>
            <a:ext cx="11142576" cy="4716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Dev Container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7124730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>
                <a:solidFill>
                  <a:schemeClr val="bg1"/>
                </a:solidFill>
              </a:rPr>
              <a:t>code.visualstudio.com/docs/remote/containers</a:t>
            </a:r>
          </a:p>
        </p:txBody>
      </p:sp>
    </p:spTree>
    <p:extLst>
      <p:ext uri="{BB962C8B-B14F-4D97-AF65-F5344CB8AC3E}">
        <p14:creationId xmlns:p14="http://schemas.microsoft.com/office/powerpoint/2010/main" val="1116372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387" y="681037"/>
            <a:ext cx="4080879" cy="178881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err="1"/>
              <a:t>devcontainer.json</a:t>
            </a:r>
            <a:endParaRPr lang="en-US" sz="4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99D1B-570D-6845-DA44-81A26BE548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879" b="2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27088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116529"/>
            <a:ext cx="10592174" cy="1000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Updating</a:t>
            </a:r>
          </a:p>
        </p:txBody>
      </p:sp>
      <p:pic>
        <p:nvPicPr>
          <p:cNvPr id="7" name="Picture 6" descr="A picture containing indoor, scene, ceiling, stage&#10;&#10;Description automatically generated">
            <a:extLst>
              <a:ext uri="{FF2B5EF4-FFF2-40B4-BE49-F238E27FC236}">
                <a16:creationId xmlns:a16="http://schemas.microsoft.com/office/drawing/2014/main" id="{BA0AF083-0B85-0FC0-2EB4-CF4F89F4B0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15" b="26259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BA0BFE-51C0-ED5B-7DD9-B93645833465}"/>
              </a:ext>
            </a:extLst>
          </p:cNvPr>
          <p:cNvSpPr txBox="1"/>
          <p:nvPr/>
        </p:nvSpPr>
        <p:spPr>
          <a:xfrm>
            <a:off x="127701" y="6384159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Marius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4"/>
              </a:rPr>
              <a:t>Masalar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5"/>
              </a:rPr>
              <a:t>Unsplash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4124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8261D-E9A3-3BCF-0FE2-DD6DD6E8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prstGeom prst="ellipse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Development</a:t>
            </a:r>
            <a:b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Workflow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A5B9E40-016A-4FDB-87FE-EE24A7F598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513" y="162849"/>
            <a:ext cx="5842143" cy="611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429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 workflow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51837F-EC7B-4CEB-1AE8-72557FAFC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067" y="802816"/>
            <a:ext cx="7538485" cy="491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242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 workflow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C84F91-E43F-2DCE-CB27-48A8050BC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92" y="1058732"/>
            <a:ext cx="7696793" cy="44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6B207A7-8AAD-45B1-85F5-4837352F3B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r="1280" b="1"/>
          <a:stretch/>
        </p:blipFill>
        <p:spPr>
          <a:xfrm>
            <a:off x="480002" y="489063"/>
            <a:ext cx="1924048" cy="2049084"/>
          </a:xfrm>
          <a:prstGeom prst="ellipse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CDD28B-880D-224A-B5B7-220E5C3ED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Jess Pomfret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531B36-7C51-6941-872A-82A5567671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0" i="0" dirty="0">
                <a:effectLst/>
                <a:latin typeface="-apple-system"/>
              </a:rPr>
              <a:t>Database Platform Architect</a:t>
            </a:r>
            <a:br>
              <a:rPr lang="en-US" dirty="0"/>
            </a:br>
            <a:r>
              <a:rPr lang="en-US" dirty="0"/>
              <a:t>Data Masterminds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9341DD-E3D0-8A48-8284-8EF6933ED0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/jpomfret</a:t>
            </a:r>
          </a:p>
          <a:p>
            <a:r>
              <a:rPr lang="en-US" dirty="0"/>
              <a:t>@jpomfret</a:t>
            </a:r>
          </a:p>
          <a:p>
            <a:r>
              <a:rPr lang="en-US" dirty="0"/>
              <a:t>jesspomfret.com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70F01EC5-F4A4-4C4C-9209-F24F0BD3C1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4" y="3667942"/>
            <a:ext cx="4686025" cy="24091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beard.media</a:t>
            </a:r>
            <a:r>
              <a:rPr lang="en-US" dirty="0"/>
              <a:t>/book</a:t>
            </a:r>
            <a:br>
              <a:rPr lang="en-US" dirty="0"/>
            </a:br>
            <a:r>
              <a:rPr lang="en-US" dirty="0"/>
              <a:t>dbatools</a:t>
            </a:r>
            <a:br>
              <a:rPr lang="en-US" dirty="0"/>
            </a:br>
            <a:r>
              <a:rPr lang="en-US" dirty="0"/>
              <a:t>dbachecks</a:t>
            </a:r>
            <a:br>
              <a:rPr lang="en-US" dirty="0"/>
            </a:br>
            <a:r>
              <a:rPr lang="en-US" dirty="0"/>
              <a:t>PowerShell &amp; Data Community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71156FC7-067B-BD43-B943-9ACCD79003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Passionate about</a:t>
            </a:r>
          </a:p>
          <a:p>
            <a:r>
              <a:rPr lang="en-US" dirty="0"/>
              <a:t>Automation</a:t>
            </a:r>
          </a:p>
          <a:p>
            <a:r>
              <a:rPr lang="en-US" dirty="0"/>
              <a:t>Proper Football </a:t>
            </a:r>
          </a:p>
          <a:p>
            <a:r>
              <a:rPr lang="en-US" dirty="0"/>
              <a:t>Fitness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03183FC-E669-0348-9109-53AF35925AD7}"/>
              </a:ext>
            </a:extLst>
          </p:cNvPr>
          <p:cNvGrpSpPr/>
          <p:nvPr/>
        </p:nvGrpSpPr>
        <p:grpSpPr>
          <a:xfrm>
            <a:off x="619618" y="5368990"/>
            <a:ext cx="306133" cy="306133"/>
            <a:chOff x="470537" y="3886355"/>
            <a:chExt cx="229600" cy="229600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5681FCF-845C-174D-BBA7-B144C73A76E7}"/>
                </a:ext>
              </a:extLst>
            </p:cNvPr>
            <p:cNvSpPr/>
            <p:nvPr/>
          </p:nvSpPr>
          <p:spPr>
            <a:xfrm>
              <a:off x="470537" y="3886355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0" name="Freeform 383">
              <a:extLst>
                <a:ext uri="{FF2B5EF4-FFF2-40B4-BE49-F238E27FC236}">
                  <a16:creationId xmlns:a16="http://schemas.microsoft.com/office/drawing/2014/main" id="{E5694D88-1900-9E4D-A4C8-95F3E335E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770" y="3958471"/>
              <a:ext cx="103392" cy="89503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en-US" sz="24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4253223-13E9-F846-8358-FB90A499B594}"/>
              </a:ext>
            </a:extLst>
          </p:cNvPr>
          <p:cNvGrpSpPr/>
          <p:nvPr/>
        </p:nvGrpSpPr>
        <p:grpSpPr>
          <a:xfrm>
            <a:off x="619615" y="4844440"/>
            <a:ext cx="306133" cy="306133"/>
            <a:chOff x="470535" y="3492943"/>
            <a:chExt cx="229600" cy="229600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E504810-6E6B-AF4C-A5C2-CDED951E9E9F}"/>
                </a:ext>
              </a:extLst>
            </p:cNvPr>
            <p:cNvSpPr/>
            <p:nvPr/>
          </p:nvSpPr>
          <p:spPr>
            <a:xfrm>
              <a:off x="470535" y="3492943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5" name="Group 1216">
              <a:extLst>
                <a:ext uri="{FF2B5EF4-FFF2-40B4-BE49-F238E27FC236}">
                  <a16:creationId xmlns:a16="http://schemas.microsoft.com/office/drawing/2014/main" id="{0681A275-BAEF-D746-876C-5517259ED1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8132" y="3551431"/>
              <a:ext cx="101582" cy="101580"/>
              <a:chOff x="8400256" y="3573016"/>
              <a:chExt cx="423863" cy="422275"/>
            </a:xfrm>
            <a:solidFill>
              <a:schemeClr val="bg2"/>
            </a:solidFill>
          </p:grpSpPr>
          <p:sp>
            <p:nvSpPr>
              <p:cNvPr id="52" name="Oval 315">
                <a:extLst>
                  <a:ext uri="{FF2B5EF4-FFF2-40B4-BE49-F238E27FC236}">
                    <a16:creationId xmlns:a16="http://schemas.microsoft.com/office/drawing/2014/main" id="{F48808A3-6D43-C54F-A677-FA6E802F7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3" name="Rectangle 316">
                <a:extLst>
                  <a:ext uri="{FF2B5EF4-FFF2-40B4-BE49-F238E27FC236}">
                    <a16:creationId xmlns:a16="http://schemas.microsoft.com/office/drawing/2014/main" id="{411C789F-B46A-8D4D-B291-86C054E5F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4" name="Freeform 317">
                <a:extLst>
                  <a:ext uri="{FF2B5EF4-FFF2-40B4-BE49-F238E27FC236}">
                    <a16:creationId xmlns:a16="http://schemas.microsoft.com/office/drawing/2014/main" id="{98AD159B-734B-BD48-B052-46258F709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</p:grp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5D441A-76EC-F842-9DF7-75714A4311C4}"/>
              </a:ext>
            </a:extLst>
          </p:cNvPr>
          <p:cNvCxnSpPr>
            <a:cxnSpLocks/>
          </p:cNvCxnSpPr>
          <p:nvPr/>
        </p:nvCxnSpPr>
        <p:spPr>
          <a:xfrm flipH="1">
            <a:off x="7466397" y="3574251"/>
            <a:ext cx="4051153" cy="0"/>
          </a:xfrm>
          <a:prstGeom prst="line">
            <a:avLst/>
          </a:prstGeom>
          <a:ln w="63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665367-F928-4493-A9B1-F0C1660212CD}"/>
              </a:ext>
            </a:extLst>
          </p:cNvPr>
          <p:cNvSpPr txBox="1"/>
          <p:nvPr/>
        </p:nvSpPr>
        <p:spPr>
          <a:xfrm>
            <a:off x="2904565" y="693271"/>
            <a:ext cx="27372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She/Her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8080CB-5FD1-43B5-95EB-3EE0ED005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15" y="5817593"/>
            <a:ext cx="337856" cy="33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text, tree, sign&#10;&#10;Description automatically generated">
            <a:extLst>
              <a:ext uri="{FF2B5EF4-FFF2-40B4-BE49-F238E27FC236}">
                <a16:creationId xmlns:a16="http://schemas.microsoft.com/office/drawing/2014/main" id="{A10C6701-DFB3-5D1F-C55A-BA5C0E374D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5264028"/>
            <a:ext cx="1835753" cy="1593972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6593013-08FC-E282-2861-3A891D8A5D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5" y="1473145"/>
            <a:ext cx="1835754" cy="1835754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C5447CC-6D1E-154B-1008-4A3983AC4D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08" y="3319679"/>
            <a:ext cx="1835753" cy="1835753"/>
          </a:xfrm>
          <a:prstGeom prst="rect">
            <a:avLst/>
          </a:prstGeom>
        </p:spPr>
      </p:pic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12B94635-F273-42E4-7AAF-D31339A6F0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2169"/>
            <a:ext cx="1835753" cy="137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7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84CF00A-E833-4BD9-B38E-8DFD96B37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4"/>
            <a:ext cx="12188825" cy="760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695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person wearing glasses&#10;&#10;Description automatically generated">
            <a:extLst>
              <a:ext uri="{FF2B5EF4-FFF2-40B4-BE49-F238E27FC236}">
                <a16:creationId xmlns:a16="http://schemas.microsoft.com/office/drawing/2014/main" id="{AFB66943-7294-4E4C-B3C6-B5732CEFE1D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5" b="26315"/>
          <a:stretch/>
        </p:blipFill>
        <p:spPr>
          <a:xfrm>
            <a:off x="480001" y="514352"/>
            <a:ext cx="1924049" cy="1924049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7CDD28B-880D-224A-B5B7-220E5C3ED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Rob Sewell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531B36-7C51-6941-872A-82A5567671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Consultant</a:t>
            </a:r>
            <a:br>
              <a:rPr lang="en-US" dirty="0"/>
            </a:br>
            <a:r>
              <a:rPr lang="en-US" dirty="0"/>
              <a:t>Sewells Consulting Ltd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9341DD-E3D0-8A48-8284-8EF6933ED0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/</a:t>
            </a:r>
            <a:r>
              <a:rPr lang="en-US" dirty="0" err="1"/>
              <a:t>robsewellsqldba</a:t>
            </a:r>
            <a:endParaRPr lang="en-US" dirty="0"/>
          </a:p>
          <a:p>
            <a:r>
              <a:rPr lang="en-US" dirty="0"/>
              <a:t>@sqldbawithbeard</a:t>
            </a:r>
          </a:p>
          <a:p>
            <a:r>
              <a:rPr lang="en-US" dirty="0"/>
              <a:t>blog.robsewell.com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70F01EC5-F4A4-4C4C-9209-F24F0BD3C1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05974" y="3667942"/>
            <a:ext cx="4686025" cy="240914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beard.media</a:t>
            </a:r>
            <a:r>
              <a:rPr lang="en-US" dirty="0"/>
              <a:t>/book</a:t>
            </a:r>
            <a:br>
              <a:rPr lang="en-US" dirty="0"/>
            </a:br>
            <a:r>
              <a:rPr lang="en-US" dirty="0"/>
              <a:t>dbachecks</a:t>
            </a:r>
            <a:br>
              <a:rPr lang="en-US" dirty="0"/>
            </a:br>
            <a:r>
              <a:rPr lang="en-US" dirty="0"/>
              <a:t>PowerShell &amp; Data Community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71156FC7-067B-BD43-B943-9ACCD79003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505974" y="780875"/>
            <a:ext cx="4373605" cy="2409140"/>
          </a:xfrm>
        </p:spPr>
        <p:txBody>
          <a:bodyPr/>
          <a:lstStyle/>
          <a:p>
            <a:r>
              <a:rPr lang="en-US" dirty="0"/>
              <a:t>Bearded Consultant</a:t>
            </a:r>
          </a:p>
          <a:p>
            <a:r>
              <a:rPr lang="en-US" dirty="0"/>
              <a:t>Automator</a:t>
            </a:r>
          </a:p>
          <a:p>
            <a:r>
              <a:rPr lang="en-US" dirty="0"/>
              <a:t>Trainer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03183FC-E669-0348-9109-53AF35925AD7}"/>
              </a:ext>
            </a:extLst>
          </p:cNvPr>
          <p:cNvGrpSpPr/>
          <p:nvPr/>
        </p:nvGrpSpPr>
        <p:grpSpPr>
          <a:xfrm>
            <a:off x="619618" y="5368990"/>
            <a:ext cx="306133" cy="306133"/>
            <a:chOff x="470537" y="3886355"/>
            <a:chExt cx="229600" cy="229600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85681FCF-845C-174D-BBA7-B144C73A76E7}"/>
                </a:ext>
              </a:extLst>
            </p:cNvPr>
            <p:cNvSpPr/>
            <p:nvPr/>
          </p:nvSpPr>
          <p:spPr>
            <a:xfrm>
              <a:off x="470537" y="3886355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0" name="Freeform 383">
              <a:extLst>
                <a:ext uri="{FF2B5EF4-FFF2-40B4-BE49-F238E27FC236}">
                  <a16:creationId xmlns:a16="http://schemas.microsoft.com/office/drawing/2014/main" id="{E5694D88-1900-9E4D-A4C8-95F3E335E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770" y="3958471"/>
              <a:ext cx="103392" cy="89503"/>
            </a:xfrm>
            <a:custGeom>
              <a:avLst/>
              <a:gdLst>
                <a:gd name="T0" fmla="*/ 458484450 w 64"/>
                <a:gd name="T1" fmla="*/ 49083328 h 56"/>
                <a:gd name="T2" fmla="*/ 408336961 w 64"/>
                <a:gd name="T3" fmla="*/ 63107136 h 56"/>
                <a:gd name="T4" fmla="*/ 444156978 w 64"/>
                <a:gd name="T5" fmla="*/ 7011904 h 56"/>
                <a:gd name="T6" fmla="*/ 386847091 w 64"/>
                <a:gd name="T7" fmla="*/ 28047616 h 56"/>
                <a:gd name="T8" fmla="*/ 386847091 w 64"/>
                <a:gd name="T9" fmla="*/ 28047616 h 56"/>
                <a:gd name="T10" fmla="*/ 315207056 w 64"/>
                <a:gd name="T11" fmla="*/ 0 h 56"/>
                <a:gd name="T12" fmla="*/ 222077151 w 64"/>
                <a:gd name="T13" fmla="*/ 98166656 h 56"/>
                <a:gd name="T14" fmla="*/ 229242225 w 64"/>
                <a:gd name="T15" fmla="*/ 119202368 h 56"/>
                <a:gd name="T16" fmla="*/ 229242225 w 64"/>
                <a:gd name="T17" fmla="*/ 119202368 h 56"/>
                <a:gd name="T18" fmla="*/ 28654944 w 64"/>
                <a:gd name="T19" fmla="*/ 21035712 h 56"/>
                <a:gd name="T20" fmla="*/ 57309887 w 64"/>
                <a:gd name="T21" fmla="*/ 147249984 h 56"/>
                <a:gd name="T22" fmla="*/ 14327472 w 64"/>
                <a:gd name="T23" fmla="*/ 140238080 h 56"/>
                <a:gd name="T24" fmla="*/ 85964831 w 64"/>
                <a:gd name="T25" fmla="*/ 238404736 h 56"/>
                <a:gd name="T26" fmla="*/ 42982415 w 64"/>
                <a:gd name="T27" fmla="*/ 238404736 h 56"/>
                <a:gd name="T28" fmla="*/ 128949923 w 64"/>
                <a:gd name="T29" fmla="*/ 308523776 h 56"/>
                <a:gd name="T30" fmla="*/ 0 w 64"/>
                <a:gd name="T31" fmla="*/ 350595200 h 56"/>
                <a:gd name="T32" fmla="*/ 150439792 w 64"/>
                <a:gd name="T33" fmla="*/ 392666624 h 56"/>
                <a:gd name="T34" fmla="*/ 415502035 w 64"/>
                <a:gd name="T35" fmla="*/ 98166656 h 56"/>
                <a:gd name="T36" fmla="*/ 415502035 w 64"/>
                <a:gd name="T37" fmla="*/ 98166656 h 56"/>
                <a:gd name="T38" fmla="*/ 415502035 w 64"/>
                <a:gd name="T39" fmla="*/ 98166656 h 56"/>
                <a:gd name="T40" fmla="*/ 415502035 w 64"/>
                <a:gd name="T41" fmla="*/ 98166656 h 56"/>
                <a:gd name="T42" fmla="*/ 458484450 w 64"/>
                <a:gd name="T43" fmla="*/ 49083328 h 5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4" h="56">
                  <a:moveTo>
                    <a:pt x="64" y="7"/>
                  </a:moveTo>
                  <a:cubicBezTo>
                    <a:pt x="63" y="7"/>
                    <a:pt x="60" y="9"/>
                    <a:pt x="57" y="9"/>
                  </a:cubicBezTo>
                  <a:cubicBezTo>
                    <a:pt x="59" y="8"/>
                    <a:pt x="61" y="4"/>
                    <a:pt x="62" y="1"/>
                  </a:cubicBezTo>
                  <a:cubicBezTo>
                    <a:pt x="60" y="3"/>
                    <a:pt x="56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2" y="2"/>
                    <a:pt x="48" y="0"/>
                    <a:pt x="44" y="0"/>
                  </a:cubicBezTo>
                  <a:cubicBezTo>
                    <a:pt x="37" y="0"/>
                    <a:pt x="31" y="6"/>
                    <a:pt x="31" y="14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22" y="17"/>
                    <a:pt x="10" y="12"/>
                    <a:pt x="4" y="3"/>
                  </a:cubicBezTo>
                  <a:cubicBezTo>
                    <a:pt x="0" y="10"/>
                    <a:pt x="3" y="18"/>
                    <a:pt x="8" y="21"/>
                  </a:cubicBezTo>
                  <a:cubicBezTo>
                    <a:pt x="6" y="22"/>
                    <a:pt x="3" y="21"/>
                    <a:pt x="2" y="20"/>
                  </a:cubicBezTo>
                  <a:cubicBezTo>
                    <a:pt x="2" y="25"/>
                    <a:pt x="4" y="31"/>
                    <a:pt x="12" y="34"/>
                  </a:cubicBezTo>
                  <a:cubicBezTo>
                    <a:pt x="10" y="35"/>
                    <a:pt x="8" y="34"/>
                    <a:pt x="6" y="34"/>
                  </a:cubicBezTo>
                  <a:cubicBezTo>
                    <a:pt x="7" y="38"/>
                    <a:pt x="12" y="44"/>
                    <a:pt x="18" y="44"/>
                  </a:cubicBezTo>
                  <a:cubicBezTo>
                    <a:pt x="16" y="46"/>
                    <a:pt x="9" y="51"/>
                    <a:pt x="0" y="50"/>
                  </a:cubicBezTo>
                  <a:cubicBezTo>
                    <a:pt x="6" y="54"/>
                    <a:pt x="13" y="56"/>
                    <a:pt x="21" y="56"/>
                  </a:cubicBezTo>
                  <a:cubicBezTo>
                    <a:pt x="42" y="56"/>
                    <a:pt x="58" y="37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0" y="13"/>
                    <a:pt x="62" y="10"/>
                    <a:pt x="64" y="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/>
            <a:lstStyle/>
            <a:p>
              <a:endParaRPr lang="en-US" sz="240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4253223-13E9-F846-8358-FB90A499B594}"/>
              </a:ext>
            </a:extLst>
          </p:cNvPr>
          <p:cNvGrpSpPr/>
          <p:nvPr/>
        </p:nvGrpSpPr>
        <p:grpSpPr>
          <a:xfrm>
            <a:off x="619615" y="4844440"/>
            <a:ext cx="306133" cy="306133"/>
            <a:chOff x="470535" y="3492943"/>
            <a:chExt cx="229600" cy="229600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FE504810-6E6B-AF4C-A5C2-CDED951E9E9F}"/>
                </a:ext>
              </a:extLst>
            </p:cNvPr>
            <p:cNvSpPr/>
            <p:nvPr/>
          </p:nvSpPr>
          <p:spPr>
            <a:xfrm>
              <a:off x="470535" y="3492943"/>
              <a:ext cx="229600" cy="229600"/>
            </a:xfrm>
            <a:prstGeom prst="roundRect">
              <a:avLst/>
            </a:prstGeom>
            <a:solidFill>
              <a:schemeClr val="tx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45" name="Group 1216">
              <a:extLst>
                <a:ext uri="{FF2B5EF4-FFF2-40B4-BE49-F238E27FC236}">
                  <a16:creationId xmlns:a16="http://schemas.microsoft.com/office/drawing/2014/main" id="{0681A275-BAEF-D746-876C-5517259ED1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8132" y="3551431"/>
              <a:ext cx="101582" cy="101580"/>
              <a:chOff x="8400256" y="3573016"/>
              <a:chExt cx="423863" cy="422275"/>
            </a:xfrm>
            <a:solidFill>
              <a:schemeClr val="bg2"/>
            </a:solidFill>
          </p:grpSpPr>
          <p:sp>
            <p:nvSpPr>
              <p:cNvPr id="52" name="Oval 315">
                <a:extLst>
                  <a:ext uri="{FF2B5EF4-FFF2-40B4-BE49-F238E27FC236}">
                    <a16:creationId xmlns:a16="http://schemas.microsoft.com/office/drawing/2014/main" id="{F48808A3-6D43-C54F-A677-FA6E802F7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0256" y="3573016"/>
                <a:ext cx="103188" cy="1016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3" name="Rectangle 316">
                <a:extLst>
                  <a:ext uri="{FF2B5EF4-FFF2-40B4-BE49-F238E27FC236}">
                    <a16:creationId xmlns:a16="http://schemas.microsoft.com/office/drawing/2014/main" id="{411C789F-B46A-8D4D-B291-86C054E5F4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08194" y="3714304"/>
                <a:ext cx="87313" cy="2809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Open Sans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Open Sans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Open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Open Sans" charset="0"/>
                  </a:defRPr>
                </a:lvl9pPr>
              </a:lstStyle>
              <a:p>
                <a:pPr eaLnBrk="1" hangingPunct="1"/>
                <a:endParaRPr lang="en-AU" altLang="x-none" sz="2400"/>
              </a:p>
            </p:txBody>
          </p:sp>
          <p:sp>
            <p:nvSpPr>
              <p:cNvPr id="54" name="Freeform 317">
                <a:extLst>
                  <a:ext uri="{FF2B5EF4-FFF2-40B4-BE49-F238E27FC236}">
                    <a16:creationId xmlns:a16="http://schemas.microsoft.com/office/drawing/2014/main" id="{98AD159B-734B-BD48-B052-46258F709A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1069" y="3706366"/>
                <a:ext cx="273050" cy="288925"/>
              </a:xfrm>
              <a:custGeom>
                <a:avLst/>
                <a:gdLst>
                  <a:gd name="T0" fmla="*/ 232890753 w 196"/>
                  <a:gd name="T1" fmla="*/ 0 h 207"/>
                  <a:gd name="T2" fmla="*/ 118386679 w 196"/>
                  <a:gd name="T3" fmla="*/ 62342199 h 207"/>
                  <a:gd name="T4" fmla="*/ 116446073 w 196"/>
                  <a:gd name="T5" fmla="*/ 62342199 h 207"/>
                  <a:gd name="T6" fmla="*/ 116446073 w 196"/>
                  <a:gd name="T7" fmla="*/ 9741099 h 207"/>
                  <a:gd name="T8" fmla="*/ 0 w 196"/>
                  <a:gd name="T9" fmla="*/ 9741099 h 207"/>
                  <a:gd name="T10" fmla="*/ 0 w 196"/>
                  <a:gd name="T11" fmla="*/ 403273699 h 207"/>
                  <a:gd name="T12" fmla="*/ 122267889 w 196"/>
                  <a:gd name="T13" fmla="*/ 403273699 h 207"/>
                  <a:gd name="T14" fmla="*/ 122267889 w 196"/>
                  <a:gd name="T15" fmla="*/ 208455898 h 207"/>
                  <a:gd name="T16" fmla="*/ 194075860 w 196"/>
                  <a:gd name="T17" fmla="*/ 107150698 h 207"/>
                  <a:gd name="T18" fmla="*/ 258121409 w 196"/>
                  <a:gd name="T19" fmla="*/ 212351500 h 207"/>
                  <a:gd name="T20" fmla="*/ 258121409 w 196"/>
                  <a:gd name="T21" fmla="*/ 403273699 h 207"/>
                  <a:gd name="T22" fmla="*/ 380389298 w 196"/>
                  <a:gd name="T23" fmla="*/ 403273699 h 207"/>
                  <a:gd name="T24" fmla="*/ 380389298 w 196"/>
                  <a:gd name="T25" fmla="*/ 187025200 h 207"/>
                  <a:gd name="T26" fmla="*/ 232890753 w 196"/>
                  <a:gd name="T27" fmla="*/ 0 h 2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96" h="207">
                    <a:moveTo>
                      <a:pt x="120" y="0"/>
                    </a:moveTo>
                    <a:cubicBezTo>
                      <a:pt x="90" y="0"/>
                      <a:pt x="69" y="16"/>
                      <a:pt x="61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5"/>
                      <a:pt x="60" y="5"/>
                      <a:pt x="6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07"/>
                      <a:pt x="0" y="207"/>
                      <a:pt x="0" y="207"/>
                    </a:cubicBezTo>
                    <a:cubicBezTo>
                      <a:pt x="63" y="207"/>
                      <a:pt x="63" y="207"/>
                      <a:pt x="63" y="207"/>
                    </a:cubicBezTo>
                    <a:cubicBezTo>
                      <a:pt x="63" y="107"/>
                      <a:pt x="63" y="107"/>
                      <a:pt x="63" y="107"/>
                    </a:cubicBezTo>
                    <a:cubicBezTo>
                      <a:pt x="63" y="81"/>
                      <a:pt x="68" y="55"/>
                      <a:pt x="100" y="55"/>
                    </a:cubicBezTo>
                    <a:cubicBezTo>
                      <a:pt x="133" y="55"/>
                      <a:pt x="133" y="85"/>
                      <a:pt x="133" y="109"/>
                    </a:cubicBezTo>
                    <a:cubicBezTo>
                      <a:pt x="133" y="207"/>
                      <a:pt x="133" y="207"/>
                      <a:pt x="133" y="207"/>
                    </a:cubicBezTo>
                    <a:cubicBezTo>
                      <a:pt x="196" y="207"/>
                      <a:pt x="196" y="207"/>
                      <a:pt x="196" y="207"/>
                    </a:cubicBezTo>
                    <a:cubicBezTo>
                      <a:pt x="196" y="96"/>
                      <a:pt x="196" y="96"/>
                      <a:pt x="196" y="96"/>
                    </a:cubicBezTo>
                    <a:cubicBezTo>
                      <a:pt x="196" y="42"/>
                      <a:pt x="184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</p:grpSp>
      </p:grp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5D441A-76EC-F842-9DF7-75714A4311C4}"/>
              </a:ext>
            </a:extLst>
          </p:cNvPr>
          <p:cNvCxnSpPr>
            <a:cxnSpLocks/>
          </p:cNvCxnSpPr>
          <p:nvPr/>
        </p:nvCxnSpPr>
        <p:spPr>
          <a:xfrm flipH="1">
            <a:off x="7466397" y="3574251"/>
            <a:ext cx="4051153" cy="0"/>
          </a:xfrm>
          <a:prstGeom prst="line">
            <a:avLst/>
          </a:prstGeom>
          <a:ln w="63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341FB1F-F4E0-4FC8-BC23-359820883932}"/>
              </a:ext>
            </a:extLst>
          </p:cNvPr>
          <p:cNvSpPr txBox="1"/>
          <p:nvPr/>
        </p:nvSpPr>
        <p:spPr>
          <a:xfrm>
            <a:off x="2904565" y="693271"/>
            <a:ext cx="27372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He/Him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C7C7560A-3560-40FE-A14C-105249926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15" y="5811796"/>
            <a:ext cx="306133" cy="30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text, tree, sign&#10;&#10;Description automatically generated">
            <a:extLst>
              <a:ext uri="{FF2B5EF4-FFF2-40B4-BE49-F238E27FC236}">
                <a16:creationId xmlns:a16="http://schemas.microsoft.com/office/drawing/2014/main" id="{1AEBD09B-07A9-6D8B-C59D-453ECC74F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5264028"/>
            <a:ext cx="1835753" cy="159397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AED6F91-0EF1-2E6F-E179-652602431A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5" y="1473145"/>
            <a:ext cx="1835754" cy="183575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6B67004-C6D0-3513-0DFB-A4AB3AD615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008" y="3319679"/>
            <a:ext cx="1835753" cy="1835753"/>
          </a:xfrm>
          <a:prstGeom prst="rect">
            <a:avLst/>
          </a:prstGeom>
        </p:spPr>
      </p:pic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D968E25B-8F59-E9E4-7A3F-9C95441CD3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426" y="2169"/>
            <a:ext cx="1835753" cy="137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72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riding bikes on a road&#10;&#10;Description automatically generated with medium confidence">
            <a:extLst>
              <a:ext uri="{FF2B5EF4-FFF2-40B4-BE49-F238E27FC236}">
                <a16:creationId xmlns:a16="http://schemas.microsoft.com/office/drawing/2014/main" id="{9D27D6A0-65C8-43F7-FE17-6AB27388CF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1" r="1" b="19549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795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D6834D-0BE8-F47E-3615-51822CCF0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30C6AB-91B5-7818-2A90-33866A2161BD}"/>
              </a:ext>
            </a:extLst>
          </p:cNvPr>
          <p:cNvSpPr txBox="1"/>
          <p:nvPr/>
        </p:nvSpPr>
        <p:spPr>
          <a:xfrm rot="19736600">
            <a:off x="-685732" y="486122"/>
            <a:ext cx="4427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EC8631"/>
                </a:solidFill>
              </a:rPr>
              <a:t>Register Now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events.sqlbits.com/2023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28FA2B-86AC-65F0-9BB4-845966CC4928}"/>
              </a:ext>
            </a:extLst>
          </p:cNvPr>
          <p:cNvSpPr txBox="1"/>
          <p:nvPr/>
        </p:nvSpPr>
        <p:spPr>
          <a:xfrm>
            <a:off x="68580" y="4839841"/>
            <a:ext cx="691896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rgbClr val="EC8631"/>
                </a:solidFill>
              </a:rPr>
              <a:t>Submit Sessions</a:t>
            </a:r>
          </a:p>
          <a:p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sessionize.com/sqlbits-2023</a:t>
            </a:r>
            <a:br>
              <a:rPr lang="en-GB" sz="2400" b="1" dirty="0">
                <a:solidFill>
                  <a:schemeClr val="bg1"/>
                </a:solidFill>
              </a:rPr>
            </a:br>
            <a:br>
              <a:rPr lang="en-GB" sz="2400" b="1" dirty="0">
                <a:solidFill>
                  <a:schemeClr val="bg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sessionize.com/sqlbits-trainingdays2023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6474CB-A36A-2AB2-C5EA-87150741C775}"/>
              </a:ext>
            </a:extLst>
          </p:cNvPr>
          <p:cNvSpPr txBox="1"/>
          <p:nvPr/>
        </p:nvSpPr>
        <p:spPr>
          <a:xfrm>
            <a:off x="7154779" y="5541545"/>
            <a:ext cx="49686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b="1" dirty="0">
                <a:solidFill>
                  <a:srgbClr val="EC8631"/>
                </a:solidFill>
              </a:rPr>
              <a:t>Volunteer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 err="1">
                <a:solidFill>
                  <a:schemeClr val="bg1"/>
                </a:solidFill>
              </a:rPr>
              <a:t>beard.media</a:t>
            </a:r>
            <a:r>
              <a:rPr lang="en-GB" sz="2400" b="1" dirty="0">
                <a:solidFill>
                  <a:schemeClr val="bg1"/>
                </a:solidFill>
              </a:rPr>
              <a:t>/sqlbits-helpers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0BCCC-8548-67B7-BD0F-2CC67964366D}"/>
              </a:ext>
            </a:extLst>
          </p:cNvPr>
          <p:cNvSpPr txBox="1"/>
          <p:nvPr/>
        </p:nvSpPr>
        <p:spPr>
          <a:xfrm rot="1514005">
            <a:off x="8314512" y="486122"/>
            <a:ext cx="4427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rgbClr val="EC8631"/>
                </a:solidFill>
              </a:rPr>
              <a:t>Register Now</a:t>
            </a:r>
            <a:br>
              <a:rPr lang="en-GB" sz="2400" b="1" dirty="0">
                <a:solidFill>
                  <a:srgbClr val="EC8631"/>
                </a:solidFill>
              </a:rPr>
            </a:br>
            <a:br>
              <a:rPr lang="en-GB" sz="2400" b="1" dirty="0">
                <a:solidFill>
                  <a:srgbClr val="EC8631"/>
                </a:solidFill>
              </a:rPr>
            </a:br>
            <a:r>
              <a:rPr lang="en-GB" sz="2400" b="1" dirty="0">
                <a:solidFill>
                  <a:schemeClr val="bg1"/>
                </a:solidFill>
              </a:rPr>
              <a:t>events.sqlbits.com/2023</a:t>
            </a:r>
          </a:p>
        </p:txBody>
      </p:sp>
    </p:spTree>
    <p:extLst>
      <p:ext uri="{BB962C8B-B14F-4D97-AF65-F5344CB8AC3E}">
        <p14:creationId xmlns:p14="http://schemas.microsoft.com/office/powerpoint/2010/main" val="134663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ountain, outdoor, nature, rock&#10;&#10;Description automatically generated">
            <a:extLst>
              <a:ext uri="{FF2B5EF4-FFF2-40B4-BE49-F238E27FC236}">
                <a16:creationId xmlns:a16="http://schemas.microsoft.com/office/drawing/2014/main" id="{6D5A781E-2A4C-F707-50ED-3906C54E4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C5B413-0DF7-A316-ABDF-ED327E5A27C5}"/>
              </a:ext>
            </a:extLst>
          </p:cNvPr>
          <p:cNvSpPr txBox="1"/>
          <p:nvPr/>
        </p:nvSpPr>
        <p:spPr>
          <a:xfrm>
            <a:off x="8924860" y="6673334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Eric Welch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631C24-A371-92E1-DE51-F2E61B5E2D77}"/>
              </a:ext>
            </a:extLst>
          </p:cNvPr>
          <p:cNvSpPr txBox="1"/>
          <p:nvPr/>
        </p:nvSpPr>
        <p:spPr>
          <a:xfrm>
            <a:off x="517109" y="390985"/>
            <a:ext cx="23585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accent1">
                    <a:lumMod val="75000"/>
                  </a:schemeClr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383879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mammal, field&#10;&#10;Description automatically generated">
            <a:extLst>
              <a:ext uri="{FF2B5EF4-FFF2-40B4-BE49-F238E27FC236}">
                <a16:creationId xmlns:a16="http://schemas.microsoft.com/office/drawing/2014/main" id="{97512220-E528-FF88-D923-9FC8F10F2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77333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DE96E4-718E-F170-EF43-442B1ED692E8}"/>
              </a:ext>
            </a:extLst>
          </p:cNvPr>
          <p:cNvSpPr txBox="1"/>
          <p:nvPr/>
        </p:nvSpPr>
        <p:spPr>
          <a:xfrm>
            <a:off x="8502344" y="6534597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Rebecca </a:t>
            </a:r>
            <a:r>
              <a:rPr lang="en-US" dirty="0" err="1">
                <a:hlinkClick r:id="rId3"/>
              </a:rPr>
              <a:t>Prest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8" descr="Works On My Machine">
            <a:hlinkClick r:id="rId5"/>
            <a:extLst>
              <a:ext uri="{FF2B5EF4-FFF2-40B4-BE49-F238E27FC236}">
                <a16:creationId xmlns:a16="http://schemas.microsoft.com/office/drawing/2014/main" id="{12830239-0D05-FD47-2C67-600858F62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" y="800888"/>
            <a:ext cx="5429644" cy="5429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AC675C-E53F-0D93-51F0-1841FDF73BBE}"/>
              </a:ext>
            </a:extLst>
          </p:cNvPr>
          <p:cNvSpPr txBox="1"/>
          <p:nvPr/>
        </p:nvSpPr>
        <p:spPr>
          <a:xfrm>
            <a:off x="0" y="6488668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Product Heartbeat - Comics - Works on my machine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085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740B3CF7-2EFB-F90F-9A50-9085E74BF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2" y="-1131262"/>
            <a:ext cx="12192000" cy="812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85D1D5-E19C-927E-D189-C037093C0EE5}"/>
              </a:ext>
            </a:extLst>
          </p:cNvPr>
          <p:cNvSpPr txBox="1"/>
          <p:nvPr/>
        </p:nvSpPr>
        <p:spPr>
          <a:xfrm>
            <a:off x="8754592" y="6583262"/>
            <a:ext cx="609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Marta Smith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B0AB7C2-86A7-559C-20C9-48E8B172B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669" y="624314"/>
            <a:ext cx="6321921" cy="529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3C0DF2-A993-8758-A496-AE5BE02BEEA2}"/>
              </a:ext>
            </a:extLst>
          </p:cNvPr>
          <p:cNvSpPr txBox="1"/>
          <p:nvPr/>
        </p:nvSpPr>
        <p:spPr>
          <a:xfrm>
            <a:off x="197069" y="6140697"/>
            <a:ext cx="60949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Simply the Test: IWOMM - It Works on My Machine (simply-the-test.blogspot.com)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0742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hinoceros in a field&#10;&#10;Description automatically generated with low confidence">
            <a:extLst>
              <a:ext uri="{FF2B5EF4-FFF2-40B4-BE49-F238E27FC236}">
                <a16:creationId xmlns:a16="http://schemas.microsoft.com/office/drawing/2014/main" id="{4D5E3C0D-1179-D3BD-D735-88349B2A5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194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2AE13E-46A3-64D9-8DAD-30CAD034976F}"/>
              </a:ext>
            </a:extLst>
          </p:cNvPr>
          <p:cNvSpPr txBox="1"/>
          <p:nvPr/>
        </p:nvSpPr>
        <p:spPr>
          <a:xfrm>
            <a:off x="8773511" y="6430545"/>
            <a:ext cx="61453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Frank Busch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  <a:endParaRPr lang="en-GB" dirty="0"/>
          </a:p>
        </p:txBody>
      </p:sp>
      <p:pic>
        <p:nvPicPr>
          <p:cNvPr id="9" name="Picture 2" descr="Samuel L Jackson - SAY WELL IT WORKS ON MY MACHINE ONE MORE TIME">
            <a:extLst>
              <a:ext uri="{FF2B5EF4-FFF2-40B4-BE49-F238E27FC236}">
                <a16:creationId xmlns:a16="http://schemas.microsoft.com/office/drawing/2014/main" id="{F783DB9E-4606-3410-F636-77BC103B6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96300" y="1261811"/>
            <a:ext cx="7239000" cy="509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6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660</Words>
  <Application>Microsoft Office PowerPoint</Application>
  <PresentationFormat>Widescreen</PresentationFormat>
  <Paragraphs>118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Open Sans</vt:lpstr>
      <vt:lpstr>Segoe UI Semibold</vt:lpstr>
      <vt:lpstr>Office Theme</vt:lpstr>
      <vt:lpstr>A deeper dive into dev containers for your project</vt:lpstr>
      <vt:lpstr>Jess Pomfret</vt:lpstr>
      <vt:lpstr>Rob Sewell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Identical</vt:lpstr>
      <vt:lpstr>Dev Container</vt:lpstr>
      <vt:lpstr>Dev Container</vt:lpstr>
      <vt:lpstr>devcontainer.json</vt:lpstr>
      <vt:lpstr>Updating</vt:lpstr>
      <vt:lpstr>Development Workflow</vt:lpstr>
      <vt:lpstr>GitHub workflow</vt:lpstr>
      <vt:lpstr>GitHub workflow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deeper dive into dev containers for your project</dc:title>
  <dc:creator>Rob Sewell</dc:creator>
  <cp:lastModifiedBy>Jess Pomfret</cp:lastModifiedBy>
  <cp:revision>1</cp:revision>
  <dcterms:created xsi:type="dcterms:W3CDTF">2022-10-05T15:34:51Z</dcterms:created>
  <dcterms:modified xsi:type="dcterms:W3CDTF">2022-10-06T13:13:35Z</dcterms:modified>
</cp:coreProperties>
</file>

<file path=docProps/thumbnail.jpeg>
</file>